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Sergio Trendy" charset="1" panose="00000000000000000000"/>
      <p:regular r:id="rId16"/>
    </p:embeddedFont>
    <p:embeddedFont>
      <p:font typeface="Sergio Trendy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8972">
            <a:off x="11155957" y="3426888"/>
            <a:ext cx="4185950" cy="3265041"/>
          </a:xfrm>
          <a:custGeom>
            <a:avLst/>
            <a:gdLst/>
            <a:ahLst/>
            <a:cxnLst/>
            <a:rect r="r" b="b" t="t" l="l"/>
            <a:pathLst>
              <a:path h="3265041" w="4185950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8564" y="-422244"/>
            <a:ext cx="3492269" cy="5380246"/>
          </a:xfrm>
          <a:custGeom>
            <a:avLst/>
            <a:gdLst/>
            <a:ahLst/>
            <a:cxnLst/>
            <a:rect r="r" b="b" t="t" l="l"/>
            <a:pathLst>
              <a:path h="5380246" w="3492269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3495" y="-943261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75620" y="1499267"/>
            <a:ext cx="1234871" cy="5567040"/>
          </a:xfrm>
          <a:custGeom>
            <a:avLst/>
            <a:gdLst/>
            <a:ahLst/>
            <a:cxnLst/>
            <a:rect r="r" b="b" t="t" l="l"/>
            <a:pathLst>
              <a:path h="5567040" w="1234871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5578" y="7610762"/>
            <a:ext cx="2558677" cy="3674340"/>
          </a:xfrm>
          <a:custGeom>
            <a:avLst/>
            <a:gdLst/>
            <a:ahLst/>
            <a:cxnLst/>
            <a:rect r="r" b="b" t="t" l="l"/>
            <a:pathLst>
              <a:path h="3674340" w="2558677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41307" y="3694697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10264395" y="2716705"/>
            <a:ext cx="1500354" cy="5501297"/>
          </a:xfrm>
          <a:custGeom>
            <a:avLst/>
            <a:gdLst/>
            <a:ahLst/>
            <a:cxnLst/>
            <a:rect r="r" b="b" t="t" l="l"/>
            <a:pathLst>
              <a:path h="5501297" w="1500354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896452" y="7440726"/>
            <a:ext cx="4299126" cy="3032838"/>
          </a:xfrm>
          <a:custGeom>
            <a:avLst/>
            <a:gdLst/>
            <a:ahLst/>
            <a:cxnLst/>
            <a:rect r="r" b="b" t="t" l="l"/>
            <a:pathLst>
              <a:path h="3032838" w="4299126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6985" y="4405137"/>
            <a:ext cx="2681069" cy="3205626"/>
          </a:xfrm>
          <a:custGeom>
            <a:avLst/>
            <a:gdLst/>
            <a:ahLst/>
            <a:cxnLst/>
            <a:rect r="r" b="b" t="t" l="l"/>
            <a:pathLst>
              <a:path h="3205626" w="2681069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31863" y="5660533"/>
            <a:ext cx="9817919" cy="3529881"/>
            <a:chOff x="0" y="0"/>
            <a:chExt cx="13090558" cy="470650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33375"/>
              <a:ext cx="13090558" cy="3349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899"/>
                </a:lnSpc>
              </a:pPr>
              <a:r>
                <a:rPr lang="en-US" sz="9999">
                  <a:solidFill>
                    <a:srgbClr val="002F15"/>
                  </a:solidFill>
                  <a:latin typeface="Sergio Trendy"/>
                </a:rPr>
                <a:t>Vegetable Classification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01329"/>
              <a:ext cx="1309055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Identifying images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28429" y="-1088629"/>
            <a:ext cx="3821370" cy="3161315"/>
          </a:xfrm>
          <a:custGeom>
            <a:avLst/>
            <a:gdLst/>
            <a:ahLst/>
            <a:cxnLst/>
            <a:rect r="r" b="b" t="t" l="l"/>
            <a:pathLst>
              <a:path h="3161315" w="3821370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4082" y="8615526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71721"/>
            <a:ext cx="7426373" cy="2950545"/>
          </a:xfrm>
          <a:custGeom>
            <a:avLst/>
            <a:gdLst/>
            <a:ahLst/>
            <a:cxnLst/>
            <a:rect r="r" b="b" t="t" l="l"/>
            <a:pathLst>
              <a:path h="2950545" w="7426373">
                <a:moveTo>
                  <a:pt x="0" y="0"/>
                </a:moveTo>
                <a:lnTo>
                  <a:pt x="7426373" y="0"/>
                </a:lnTo>
                <a:lnTo>
                  <a:pt x="7426373" y="2950545"/>
                </a:lnTo>
                <a:lnTo>
                  <a:pt x="0" y="2950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7928" y="3471721"/>
            <a:ext cx="7421372" cy="2950545"/>
          </a:xfrm>
          <a:custGeom>
            <a:avLst/>
            <a:gdLst/>
            <a:ahLst/>
            <a:cxnLst/>
            <a:rect r="r" b="b" t="t" l="l"/>
            <a:pathLst>
              <a:path h="2950545" w="7421372">
                <a:moveTo>
                  <a:pt x="0" y="0"/>
                </a:moveTo>
                <a:lnTo>
                  <a:pt x="7421372" y="0"/>
                </a:lnTo>
                <a:lnTo>
                  <a:pt x="7421372" y="2950545"/>
                </a:lnTo>
                <a:lnTo>
                  <a:pt x="0" y="2950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7796" y="6720051"/>
            <a:ext cx="64352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Low validation accuracy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High validation loss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Different sampling methods did not affect results much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5711" y="2618311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Base Model (imbalanced)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7525" y="2618311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5982" y="6720051"/>
            <a:ext cx="643527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Imbalanced data performed the best out of all the other sampling methods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Deep learning can handle imbalanced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4082" y="8615526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739" y="3421319"/>
            <a:ext cx="6801557" cy="2705947"/>
          </a:xfrm>
          <a:custGeom>
            <a:avLst/>
            <a:gdLst/>
            <a:ahLst/>
            <a:cxnLst/>
            <a:rect r="r" b="b" t="t" l="l"/>
            <a:pathLst>
              <a:path h="2705947" w="6801557">
                <a:moveTo>
                  <a:pt x="0" y="0"/>
                </a:moveTo>
                <a:lnTo>
                  <a:pt x="6801558" y="0"/>
                </a:lnTo>
                <a:lnTo>
                  <a:pt x="6801558" y="2705946"/>
                </a:lnTo>
                <a:lnTo>
                  <a:pt x="0" y="2705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542" y="3454687"/>
            <a:ext cx="6592718" cy="2621094"/>
          </a:xfrm>
          <a:custGeom>
            <a:avLst/>
            <a:gdLst/>
            <a:ahLst/>
            <a:cxnLst/>
            <a:rect r="r" b="b" t="t" l="l"/>
            <a:pathLst>
              <a:path h="2621094" w="6592718">
                <a:moveTo>
                  <a:pt x="0" y="0"/>
                </a:moveTo>
                <a:lnTo>
                  <a:pt x="6592719" y="0"/>
                </a:lnTo>
                <a:lnTo>
                  <a:pt x="6592719" y="2621094"/>
                </a:lnTo>
                <a:lnTo>
                  <a:pt x="0" y="2621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1879" y="6438900"/>
            <a:ext cx="643527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follow training results very closely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Max validation stops improving after 69.2%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4991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Base Model (augmentation)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1608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5262" y="6438900"/>
            <a:ext cx="64352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accuracy becomes haphazard and is consistently below training accuracy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accuracy is way lower with augmentation than without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0030" y="1250099"/>
            <a:ext cx="2972526" cy="4579522"/>
          </a:xfrm>
          <a:custGeom>
            <a:avLst/>
            <a:gdLst/>
            <a:ahLst/>
            <a:cxnLst/>
            <a:rect r="r" b="b" t="t" l="l"/>
            <a:pathLst>
              <a:path h="4579522" w="2972526">
                <a:moveTo>
                  <a:pt x="0" y="0"/>
                </a:moveTo>
                <a:lnTo>
                  <a:pt x="2972526" y="0"/>
                </a:lnTo>
                <a:lnTo>
                  <a:pt x="2972526" y="4579522"/>
                </a:lnTo>
                <a:lnTo>
                  <a:pt x="0" y="457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1435" y="-533688"/>
            <a:ext cx="4192662" cy="3567574"/>
          </a:xfrm>
          <a:custGeom>
            <a:avLst/>
            <a:gdLst/>
            <a:ahLst/>
            <a:cxnLst/>
            <a:rect r="r" b="b" t="t" l="l"/>
            <a:pathLst>
              <a:path h="3567574" w="4192662">
                <a:moveTo>
                  <a:pt x="0" y="0"/>
                </a:moveTo>
                <a:lnTo>
                  <a:pt x="4192662" y="0"/>
                </a:lnTo>
                <a:lnTo>
                  <a:pt x="4192662" y="3567575"/>
                </a:lnTo>
                <a:lnTo>
                  <a:pt x="0" y="356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27215"/>
            <a:ext cx="10689543" cy="6016685"/>
          </a:xfrm>
          <a:custGeom>
            <a:avLst/>
            <a:gdLst/>
            <a:ahLst/>
            <a:cxnLst/>
            <a:rect r="r" b="b" t="t" l="l"/>
            <a:pathLst>
              <a:path h="6016685" w="10689543">
                <a:moveTo>
                  <a:pt x="0" y="0"/>
                </a:moveTo>
                <a:lnTo>
                  <a:pt x="10689543" y="0"/>
                </a:lnTo>
                <a:lnTo>
                  <a:pt x="10689543" y="6016685"/>
                </a:lnTo>
                <a:lnTo>
                  <a:pt x="0" y="6016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1442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AlexNet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4370" y="5143500"/>
            <a:ext cx="4493240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Large Kernel size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Originally trained on 227x227x3 image sizes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Hyperparameters have been adjusted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4082" y="8615526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126" y="3223097"/>
            <a:ext cx="7792785" cy="3102391"/>
          </a:xfrm>
          <a:custGeom>
            <a:avLst/>
            <a:gdLst/>
            <a:ahLst/>
            <a:cxnLst/>
            <a:rect r="r" b="b" t="t" l="l"/>
            <a:pathLst>
              <a:path h="3102391" w="7792785">
                <a:moveTo>
                  <a:pt x="0" y="0"/>
                </a:moveTo>
                <a:lnTo>
                  <a:pt x="7792784" y="0"/>
                </a:lnTo>
                <a:lnTo>
                  <a:pt x="7792784" y="3102390"/>
                </a:lnTo>
                <a:lnTo>
                  <a:pt x="0" y="3102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0734" y="3223097"/>
            <a:ext cx="7824334" cy="3102391"/>
          </a:xfrm>
          <a:custGeom>
            <a:avLst/>
            <a:gdLst/>
            <a:ahLst/>
            <a:cxnLst/>
            <a:rect r="r" b="b" t="t" l="l"/>
            <a:pathLst>
              <a:path h="3102391" w="7824334">
                <a:moveTo>
                  <a:pt x="0" y="0"/>
                </a:moveTo>
                <a:lnTo>
                  <a:pt x="7824335" y="0"/>
                </a:lnTo>
                <a:lnTo>
                  <a:pt x="7824335" y="3102390"/>
                </a:lnTo>
                <a:lnTo>
                  <a:pt x="0" y="31023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2357" y="6500976"/>
            <a:ext cx="56143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are consistently better than training results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Max Validation accuracy of 84%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4991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AlexNet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1608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5262" y="6500976"/>
            <a:ext cx="64352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Non 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Accuracy and Loss did not improve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Model was unable to learn at all due to large kernel size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0030" y="1250099"/>
            <a:ext cx="2972526" cy="4579522"/>
          </a:xfrm>
          <a:custGeom>
            <a:avLst/>
            <a:gdLst/>
            <a:ahLst/>
            <a:cxnLst/>
            <a:rect r="r" b="b" t="t" l="l"/>
            <a:pathLst>
              <a:path h="4579522" w="2972526">
                <a:moveTo>
                  <a:pt x="0" y="0"/>
                </a:moveTo>
                <a:lnTo>
                  <a:pt x="2972526" y="0"/>
                </a:lnTo>
                <a:lnTo>
                  <a:pt x="2972526" y="4579522"/>
                </a:lnTo>
                <a:lnTo>
                  <a:pt x="0" y="457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1435" y="-533688"/>
            <a:ext cx="4192662" cy="3567574"/>
          </a:xfrm>
          <a:custGeom>
            <a:avLst/>
            <a:gdLst/>
            <a:ahLst/>
            <a:cxnLst/>
            <a:rect r="r" b="b" t="t" l="l"/>
            <a:pathLst>
              <a:path h="3567574" w="4192662">
                <a:moveTo>
                  <a:pt x="0" y="0"/>
                </a:moveTo>
                <a:lnTo>
                  <a:pt x="4192662" y="0"/>
                </a:lnTo>
                <a:lnTo>
                  <a:pt x="4192662" y="3567575"/>
                </a:lnTo>
                <a:lnTo>
                  <a:pt x="0" y="356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9140" y="5250070"/>
            <a:ext cx="8948860" cy="5036930"/>
          </a:xfrm>
          <a:custGeom>
            <a:avLst/>
            <a:gdLst/>
            <a:ahLst/>
            <a:cxnLst/>
            <a:rect r="r" b="b" t="t" l="l"/>
            <a:pathLst>
              <a:path h="5036930" w="8948860">
                <a:moveTo>
                  <a:pt x="0" y="0"/>
                </a:moveTo>
                <a:lnTo>
                  <a:pt x="8948860" y="0"/>
                </a:lnTo>
                <a:lnTo>
                  <a:pt x="8948860" y="5036930"/>
                </a:lnTo>
                <a:lnTo>
                  <a:pt x="0" y="5036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7901" y="3119612"/>
            <a:ext cx="811530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AlexNet </a:t>
            </a:r>
          </a:p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Takeaways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420" y="5263574"/>
            <a:ext cx="790226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  <a:spcBef>
                <a:spcPct val="0"/>
              </a:spcBef>
            </a:pPr>
            <a:r>
              <a:rPr lang="en-US" sz="3741">
                <a:solidFill>
                  <a:srgbClr val="002F15"/>
                </a:solidFill>
                <a:latin typeface="Garet"/>
              </a:rPr>
              <a:t>Large kernel sizes work for large images but not small images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27215"/>
            <a:ext cx="10689543" cy="6016685"/>
          </a:xfrm>
          <a:custGeom>
            <a:avLst/>
            <a:gdLst/>
            <a:ahLst/>
            <a:cxnLst/>
            <a:rect r="r" b="b" t="t" l="l"/>
            <a:pathLst>
              <a:path h="6016685" w="10689543">
                <a:moveTo>
                  <a:pt x="0" y="0"/>
                </a:moveTo>
                <a:lnTo>
                  <a:pt x="10689543" y="0"/>
                </a:lnTo>
                <a:lnTo>
                  <a:pt x="10689543" y="6016685"/>
                </a:lnTo>
                <a:lnTo>
                  <a:pt x="0" y="601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45" r="0" b="-20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VGG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4370" y="4686300"/>
            <a:ext cx="4493240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Replaces large kernel size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Originally trained on 224x224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Can work on smaller image sizes as well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94888" y="-1704423"/>
            <a:ext cx="2643304" cy="4072316"/>
          </a:xfrm>
          <a:custGeom>
            <a:avLst/>
            <a:gdLst/>
            <a:ahLst/>
            <a:cxnLst/>
            <a:rect r="r" b="b" t="t" l="l"/>
            <a:pathLst>
              <a:path h="4072316" w="2643304">
                <a:moveTo>
                  <a:pt x="0" y="0"/>
                </a:moveTo>
                <a:lnTo>
                  <a:pt x="2643304" y="0"/>
                </a:lnTo>
                <a:lnTo>
                  <a:pt x="2643304" y="4072317"/>
                </a:lnTo>
                <a:lnTo>
                  <a:pt x="0" y="407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38192" y="226690"/>
            <a:ext cx="4068191" cy="4075601"/>
          </a:xfrm>
          <a:custGeom>
            <a:avLst/>
            <a:gdLst/>
            <a:ahLst/>
            <a:cxnLst/>
            <a:rect r="r" b="b" t="t" l="l"/>
            <a:pathLst>
              <a:path h="4075601" w="4068191">
                <a:moveTo>
                  <a:pt x="0" y="0"/>
                </a:moveTo>
                <a:lnTo>
                  <a:pt x="4068191" y="0"/>
                </a:lnTo>
                <a:lnTo>
                  <a:pt x="4068191" y="4075601"/>
                </a:lnTo>
                <a:lnTo>
                  <a:pt x="0" y="407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2357" y="6677188"/>
            <a:ext cx="56143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follow accuracy results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High max validation of 89%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55262" y="6677188"/>
            <a:ext cx="6435278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Non 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follow accuracy results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High max validation of 88.3%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Occasional abnormal decrease in validation accuracy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47294" y="7734463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185548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999" y="3265474"/>
            <a:ext cx="7741039" cy="3079712"/>
          </a:xfrm>
          <a:custGeom>
            <a:avLst/>
            <a:gdLst/>
            <a:ahLst/>
            <a:cxnLst/>
            <a:rect r="r" b="b" t="t" l="l"/>
            <a:pathLst>
              <a:path h="3079712" w="7741039">
                <a:moveTo>
                  <a:pt x="0" y="0"/>
                </a:moveTo>
                <a:lnTo>
                  <a:pt x="7741039" y="0"/>
                </a:lnTo>
                <a:lnTo>
                  <a:pt x="7741039" y="3079712"/>
                </a:lnTo>
                <a:lnTo>
                  <a:pt x="0" y="3079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4919" y="3302289"/>
            <a:ext cx="7555964" cy="3006081"/>
          </a:xfrm>
          <a:custGeom>
            <a:avLst/>
            <a:gdLst/>
            <a:ahLst/>
            <a:cxnLst/>
            <a:rect r="r" b="b" t="t" l="l"/>
            <a:pathLst>
              <a:path h="3006081" w="7555964">
                <a:moveTo>
                  <a:pt x="0" y="0"/>
                </a:moveTo>
                <a:lnTo>
                  <a:pt x="7555964" y="0"/>
                </a:lnTo>
                <a:lnTo>
                  <a:pt x="7555964" y="3006082"/>
                </a:lnTo>
                <a:lnTo>
                  <a:pt x="0" y="3006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64991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VGG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1608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4816542" y="-2678185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0496" y="6677188"/>
            <a:ext cx="807350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closely follow accuracy results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Even higher max validation of 95.9%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High volatility before 25 epochs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615989" y="7958828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90541" y="8418478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6" y="0"/>
                </a:lnTo>
                <a:lnTo>
                  <a:pt x="3041306" y="2145503"/>
                </a:lnTo>
                <a:lnTo>
                  <a:pt x="0" y="214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3316" y="3300184"/>
            <a:ext cx="7592405" cy="3020579"/>
          </a:xfrm>
          <a:custGeom>
            <a:avLst/>
            <a:gdLst/>
            <a:ahLst/>
            <a:cxnLst/>
            <a:rect r="r" b="b" t="t" l="l"/>
            <a:pathLst>
              <a:path h="3020579" w="7592405">
                <a:moveTo>
                  <a:pt x="0" y="0"/>
                </a:moveTo>
                <a:lnTo>
                  <a:pt x="7592405" y="0"/>
                </a:lnTo>
                <a:lnTo>
                  <a:pt x="7592405" y="3020579"/>
                </a:lnTo>
                <a:lnTo>
                  <a:pt x="0" y="3020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0352" y="3300184"/>
            <a:ext cx="7592405" cy="3020579"/>
          </a:xfrm>
          <a:custGeom>
            <a:avLst/>
            <a:gdLst/>
            <a:ahLst/>
            <a:cxnLst/>
            <a:rect r="r" b="b" t="t" l="l"/>
            <a:pathLst>
              <a:path h="3020579" w="7592405">
                <a:moveTo>
                  <a:pt x="0" y="0"/>
                </a:moveTo>
                <a:lnTo>
                  <a:pt x="7592405" y="0"/>
                </a:lnTo>
                <a:lnTo>
                  <a:pt x="7592405" y="3020579"/>
                </a:lnTo>
                <a:lnTo>
                  <a:pt x="0" y="3020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48915" y="6677188"/>
            <a:ext cx="6435278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Non 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results follow accuracy results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Even higher max validation of 91.2%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Fixed abnormal drops in val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4991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VGG with L2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1608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2199" y="6003200"/>
            <a:ext cx="6988683" cy="3933630"/>
          </a:xfrm>
          <a:custGeom>
            <a:avLst/>
            <a:gdLst/>
            <a:ahLst/>
            <a:cxnLst/>
            <a:rect r="r" b="b" t="t" l="l"/>
            <a:pathLst>
              <a:path h="3933630" w="6988683">
                <a:moveTo>
                  <a:pt x="0" y="0"/>
                </a:moveTo>
                <a:lnTo>
                  <a:pt x="6988682" y="0"/>
                </a:lnTo>
                <a:lnTo>
                  <a:pt x="6988682" y="3933630"/>
                </a:lnTo>
                <a:lnTo>
                  <a:pt x="0" y="393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45" r="0" b="-20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1117" y="2741975"/>
            <a:ext cx="628694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VGG </a:t>
            </a:r>
          </a:p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Takeaways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1259" y="4963750"/>
            <a:ext cx="736666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2F15"/>
                </a:solidFill>
                <a:latin typeface="Garet"/>
              </a:rPr>
              <a:t>Small kernel sizes can fit both large and small image sizes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2F15"/>
                </a:solidFill>
                <a:latin typeface="Garet"/>
              </a:rPr>
              <a:t>Small kernels capture more details from images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94888" y="-1704423"/>
            <a:ext cx="2643304" cy="4072316"/>
          </a:xfrm>
          <a:custGeom>
            <a:avLst/>
            <a:gdLst/>
            <a:ahLst/>
            <a:cxnLst/>
            <a:rect r="r" b="b" t="t" l="l"/>
            <a:pathLst>
              <a:path h="4072316" w="2643304">
                <a:moveTo>
                  <a:pt x="0" y="0"/>
                </a:moveTo>
                <a:lnTo>
                  <a:pt x="2643304" y="0"/>
                </a:lnTo>
                <a:lnTo>
                  <a:pt x="2643304" y="4072317"/>
                </a:lnTo>
                <a:lnTo>
                  <a:pt x="0" y="407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25205" y="330093"/>
            <a:ext cx="4068191" cy="4075601"/>
          </a:xfrm>
          <a:custGeom>
            <a:avLst/>
            <a:gdLst/>
            <a:ahLst/>
            <a:cxnLst/>
            <a:rect r="r" b="b" t="t" l="l"/>
            <a:pathLst>
              <a:path h="4075601" w="4068191">
                <a:moveTo>
                  <a:pt x="0" y="0"/>
                </a:moveTo>
                <a:lnTo>
                  <a:pt x="4068190" y="0"/>
                </a:lnTo>
                <a:lnTo>
                  <a:pt x="4068190" y="4075601"/>
                </a:lnTo>
                <a:lnTo>
                  <a:pt x="0" y="407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826" y="3664367"/>
            <a:ext cx="3127248" cy="4114800"/>
          </a:xfrm>
          <a:custGeom>
            <a:avLst/>
            <a:gdLst/>
            <a:ahLst/>
            <a:cxnLst/>
            <a:rect r="r" b="b" t="t" l="l"/>
            <a:pathLst>
              <a:path h="4114800" w="3127248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0317" y="7663700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32250" y="6819001"/>
            <a:ext cx="3059572" cy="3781568"/>
          </a:xfrm>
          <a:custGeom>
            <a:avLst/>
            <a:gdLst/>
            <a:ahLst/>
            <a:cxnLst/>
            <a:rect r="r" b="b" t="t" l="l"/>
            <a:pathLst>
              <a:path h="3781568" w="3059572">
                <a:moveTo>
                  <a:pt x="0" y="0"/>
                </a:moveTo>
                <a:lnTo>
                  <a:pt x="3059573" y="0"/>
                </a:lnTo>
                <a:lnTo>
                  <a:pt x="3059573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37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5934" y="2550848"/>
            <a:ext cx="9038259" cy="4519130"/>
          </a:xfrm>
          <a:custGeom>
            <a:avLst/>
            <a:gdLst/>
            <a:ahLst/>
            <a:cxnLst/>
            <a:rect r="r" b="b" t="t" l="l"/>
            <a:pathLst>
              <a:path h="4519130" w="9038259">
                <a:moveTo>
                  <a:pt x="0" y="0"/>
                </a:moveTo>
                <a:lnTo>
                  <a:pt x="9038259" y="0"/>
                </a:lnTo>
                <a:lnTo>
                  <a:pt x="9038259" y="4519129"/>
                </a:lnTo>
                <a:lnTo>
                  <a:pt x="0" y="4519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77606" y="1114425"/>
            <a:ext cx="789491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ResNet18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5750" y="7576598"/>
            <a:ext cx="1337650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2F15"/>
                </a:solidFill>
                <a:latin typeface="Garet"/>
              </a:rPr>
              <a:t>Introduction of Residual Blocks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2F15"/>
                </a:solidFill>
                <a:latin typeface="Garet"/>
              </a:rPr>
              <a:t>ResNet18 was trained on 32x32 images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84650" y="6971401"/>
            <a:ext cx="3059572" cy="3781568"/>
          </a:xfrm>
          <a:custGeom>
            <a:avLst/>
            <a:gdLst/>
            <a:ahLst/>
            <a:cxnLst/>
            <a:rect r="r" b="b" t="t" l="l"/>
            <a:pathLst>
              <a:path h="3781568" w="3059572">
                <a:moveTo>
                  <a:pt x="0" y="0"/>
                </a:moveTo>
                <a:lnTo>
                  <a:pt x="3059573" y="0"/>
                </a:lnTo>
                <a:lnTo>
                  <a:pt x="3059573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337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235" y="5008220"/>
            <a:ext cx="3857383" cy="5942747"/>
          </a:xfrm>
          <a:custGeom>
            <a:avLst/>
            <a:gdLst/>
            <a:ahLst/>
            <a:cxnLst/>
            <a:rect r="r" b="b" t="t" l="l"/>
            <a:pathLst>
              <a:path h="5942747" w="3857383">
                <a:moveTo>
                  <a:pt x="0" y="0"/>
                </a:moveTo>
                <a:lnTo>
                  <a:pt x="3857383" y="0"/>
                </a:lnTo>
                <a:lnTo>
                  <a:pt x="3857383" y="5942747"/>
                </a:lnTo>
                <a:lnTo>
                  <a:pt x="0" y="594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26180" y="5304611"/>
            <a:ext cx="3514485" cy="2989041"/>
            <a:chOff x="0" y="0"/>
            <a:chExt cx="4685980" cy="398538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685980" cy="3985388"/>
              <a:chOff x="0" y="0"/>
              <a:chExt cx="1397464" cy="118853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97464" cy="1188532"/>
              </a:xfrm>
              <a:custGeom>
                <a:avLst/>
                <a:gdLst/>
                <a:ahLst/>
                <a:cxnLst/>
                <a:rect r="r" b="b" t="t" l="l"/>
                <a:pathLst>
                  <a:path h="1188532" w="1397464">
                    <a:moveTo>
                      <a:pt x="1273004" y="1188532"/>
                    </a:moveTo>
                    <a:lnTo>
                      <a:pt x="124460" y="1188532"/>
                    </a:lnTo>
                    <a:cubicBezTo>
                      <a:pt x="55880" y="1188532"/>
                      <a:pt x="0" y="1132652"/>
                      <a:pt x="0" y="10640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064072"/>
                    </a:lnTo>
                    <a:cubicBezTo>
                      <a:pt x="1397464" y="1132652"/>
                      <a:pt x="1341584" y="1188532"/>
                      <a:pt x="1273004" y="1188532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65222" y="1962676"/>
              <a:ext cx="3755535" cy="9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Attention-based CNNs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65222" y="1013062"/>
              <a:ext cx="375553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Hybrid DCNN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89649" y="4628916"/>
            <a:ext cx="3514485" cy="3701151"/>
            <a:chOff x="0" y="0"/>
            <a:chExt cx="4685980" cy="493486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685980" cy="4934868"/>
              <a:chOff x="0" y="0"/>
              <a:chExt cx="1473844" cy="15521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73844" cy="1552125"/>
              </a:xfrm>
              <a:custGeom>
                <a:avLst/>
                <a:gdLst/>
                <a:ahLst/>
                <a:cxnLst/>
                <a:rect r="r" b="b" t="t" l="l"/>
                <a:pathLst>
                  <a:path h="1552125" w="1473844">
                    <a:moveTo>
                      <a:pt x="1349384" y="1552124"/>
                    </a:moveTo>
                    <a:lnTo>
                      <a:pt x="124460" y="1552124"/>
                    </a:lnTo>
                    <a:cubicBezTo>
                      <a:pt x="55880" y="1552124"/>
                      <a:pt x="0" y="1496245"/>
                      <a:pt x="0" y="14276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49384" y="0"/>
                    </a:lnTo>
                    <a:cubicBezTo>
                      <a:pt x="1417964" y="0"/>
                      <a:pt x="1473844" y="55880"/>
                      <a:pt x="1473844" y="124460"/>
                    </a:cubicBezTo>
                    <a:lnTo>
                      <a:pt x="1473844" y="1427665"/>
                    </a:lnTo>
                    <a:cubicBezTo>
                      <a:pt x="1473844" y="1496245"/>
                      <a:pt x="1417964" y="1552125"/>
                      <a:pt x="1349384" y="1552125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65222" y="2541870"/>
              <a:ext cx="3755535" cy="1396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1896">
                  <a:solidFill>
                    <a:srgbClr val="002F15"/>
                  </a:solidFill>
                  <a:latin typeface="Garet"/>
                </a:rPr>
                <a:t>Building on VGG to improve convergence rate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65222" y="977637"/>
              <a:ext cx="3755535" cy="1271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2"/>
                </a:lnSpc>
              </a:pPr>
              <a:r>
                <a:rPr lang="en-US" sz="2844">
                  <a:solidFill>
                    <a:srgbClr val="002F15"/>
                  </a:solidFill>
                  <a:latin typeface="Sergio Trendy"/>
                </a:rPr>
                <a:t>Advanced DCNN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89649" y="1258875"/>
            <a:ext cx="3514485" cy="2989103"/>
            <a:chOff x="0" y="0"/>
            <a:chExt cx="4685980" cy="398547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685980" cy="3985471"/>
              <a:chOff x="0" y="0"/>
              <a:chExt cx="1397464" cy="118855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97464" cy="1188557"/>
              </a:xfrm>
              <a:custGeom>
                <a:avLst/>
                <a:gdLst/>
                <a:ahLst/>
                <a:cxnLst/>
                <a:rect r="r" b="b" t="t" l="l"/>
                <a:pathLst>
                  <a:path h="1188557" w="1397464">
                    <a:moveTo>
                      <a:pt x="1273004" y="1188556"/>
                    </a:moveTo>
                    <a:lnTo>
                      <a:pt x="124460" y="1188556"/>
                    </a:lnTo>
                    <a:cubicBezTo>
                      <a:pt x="55880" y="1188556"/>
                      <a:pt x="0" y="1132677"/>
                      <a:pt x="0" y="106409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064097"/>
                    </a:lnTo>
                    <a:cubicBezTo>
                      <a:pt x="1397464" y="1132677"/>
                      <a:pt x="1341584" y="1188557"/>
                      <a:pt x="1273004" y="1188557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65222" y="1962759"/>
              <a:ext cx="3755535" cy="9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Vegnet Dataset, Kaggle dataset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65222" y="1013062"/>
              <a:ext cx="375553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DATASETS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26180" y="1258875"/>
            <a:ext cx="3514485" cy="3370041"/>
            <a:chOff x="0" y="0"/>
            <a:chExt cx="4685980" cy="449338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685980" cy="4493388"/>
              <a:chOff x="0" y="0"/>
              <a:chExt cx="1397464" cy="134002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97464" cy="1340029"/>
              </a:xfrm>
              <a:custGeom>
                <a:avLst/>
                <a:gdLst/>
                <a:ahLst/>
                <a:cxnLst/>
                <a:rect r="r" b="b" t="t" l="l"/>
                <a:pathLst>
                  <a:path h="1340029" w="1397464">
                    <a:moveTo>
                      <a:pt x="1273004" y="1340029"/>
                    </a:moveTo>
                    <a:lnTo>
                      <a:pt x="124460" y="1340029"/>
                    </a:lnTo>
                    <a:cubicBezTo>
                      <a:pt x="55880" y="1340029"/>
                      <a:pt x="0" y="1284149"/>
                      <a:pt x="0" y="12155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215569"/>
                    </a:lnTo>
                    <a:cubicBezTo>
                      <a:pt x="1397464" y="1284149"/>
                      <a:pt x="1341584" y="1340029"/>
                      <a:pt x="1273004" y="1340029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65222" y="1962676"/>
              <a:ext cx="3755535" cy="1479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Extensive research, their custom model achieved 92.1%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65222" y="1013062"/>
              <a:ext cx="375553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DCNN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1344600"/>
            <a:ext cx="583560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Background research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091148" y="4871061"/>
            <a:ext cx="3979132" cy="3856140"/>
          </a:xfrm>
          <a:custGeom>
            <a:avLst/>
            <a:gdLst/>
            <a:ahLst/>
            <a:cxnLst/>
            <a:rect r="r" b="b" t="t" l="l"/>
            <a:pathLst>
              <a:path h="3856140" w="3979132">
                <a:moveTo>
                  <a:pt x="0" y="0"/>
                </a:moveTo>
                <a:lnTo>
                  <a:pt x="3979131" y="0"/>
                </a:lnTo>
                <a:lnTo>
                  <a:pt x="3979131" y="3856140"/>
                </a:lnTo>
                <a:lnTo>
                  <a:pt x="0" y="385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062216">
            <a:off x="3315440" y="7103858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2357" y="6677188"/>
            <a:ext cx="56143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accuracy did not improve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Images had too many details for the small model to generalize 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55262" y="6677188"/>
            <a:ext cx="6435278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Non augmented data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Fits well to 31x31 image size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</a:pPr>
            <a:r>
              <a:rPr lang="en-US" sz="2328">
                <a:solidFill>
                  <a:srgbClr val="002F15"/>
                </a:solidFill>
                <a:latin typeface="Garet"/>
              </a:rPr>
              <a:t>Results very similar to VGG</a:t>
            </a:r>
          </a:p>
          <a:p>
            <a:pPr algn="ctr">
              <a:lnSpc>
                <a:spcPts val="2793"/>
              </a:lnSpc>
            </a:pPr>
          </a:p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2328">
                <a:solidFill>
                  <a:srgbClr val="002F15"/>
                </a:solidFill>
                <a:latin typeface="Garet"/>
              </a:rPr>
              <a:t>Requires regularization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47294" y="7734463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185548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340" y="3322019"/>
            <a:ext cx="7910357" cy="3142836"/>
          </a:xfrm>
          <a:custGeom>
            <a:avLst/>
            <a:gdLst/>
            <a:ahLst/>
            <a:cxnLst/>
            <a:rect r="r" b="b" t="t" l="l"/>
            <a:pathLst>
              <a:path h="3142836" w="7910357">
                <a:moveTo>
                  <a:pt x="0" y="0"/>
                </a:moveTo>
                <a:lnTo>
                  <a:pt x="7910357" y="0"/>
                </a:lnTo>
                <a:lnTo>
                  <a:pt x="7910357" y="3142835"/>
                </a:lnTo>
                <a:lnTo>
                  <a:pt x="0" y="314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3050" y="3322019"/>
            <a:ext cx="7899704" cy="3142836"/>
          </a:xfrm>
          <a:custGeom>
            <a:avLst/>
            <a:gdLst/>
            <a:ahLst/>
            <a:cxnLst/>
            <a:rect r="r" b="b" t="t" l="l"/>
            <a:pathLst>
              <a:path h="3142836" w="7899704">
                <a:moveTo>
                  <a:pt x="0" y="0"/>
                </a:moveTo>
                <a:lnTo>
                  <a:pt x="7899703" y="0"/>
                </a:lnTo>
                <a:lnTo>
                  <a:pt x="7899703" y="3142835"/>
                </a:lnTo>
                <a:lnTo>
                  <a:pt x="0" y="3142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64991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ResNet18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1608" y="2554059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47294" y="7734463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185548"/>
            <a:ext cx="3041307" cy="2145504"/>
          </a:xfrm>
          <a:custGeom>
            <a:avLst/>
            <a:gdLst/>
            <a:ahLst/>
            <a:cxnLst/>
            <a:rect r="r" b="b" t="t" l="l"/>
            <a:pathLst>
              <a:path h="2145504" w="3041307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0057" y="3615586"/>
            <a:ext cx="10360023" cy="4118877"/>
          </a:xfrm>
          <a:custGeom>
            <a:avLst/>
            <a:gdLst/>
            <a:ahLst/>
            <a:cxnLst/>
            <a:rect r="r" b="b" t="t" l="l"/>
            <a:pathLst>
              <a:path h="4118877" w="10360023">
                <a:moveTo>
                  <a:pt x="0" y="0"/>
                </a:moveTo>
                <a:lnTo>
                  <a:pt x="10360023" y="0"/>
                </a:lnTo>
                <a:lnTo>
                  <a:pt x="10360023" y="4118877"/>
                </a:lnTo>
                <a:lnTo>
                  <a:pt x="0" y="4118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80359" y="3615586"/>
            <a:ext cx="5382044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Increased max validation accuracy (91.2%), same as VGG with L2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Validation accuracy more volatile than VGG with L2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Converges faster than VGG with L2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057" y="2715022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Adapted ResNet18 with L2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3161" y="-1313542"/>
            <a:ext cx="2643304" cy="4072316"/>
          </a:xfrm>
          <a:custGeom>
            <a:avLst/>
            <a:gdLst/>
            <a:ahLst/>
            <a:cxnLst/>
            <a:rect r="r" b="b" t="t" l="l"/>
            <a:pathLst>
              <a:path h="4072316" w="2643304">
                <a:moveTo>
                  <a:pt x="0" y="0"/>
                </a:moveTo>
                <a:lnTo>
                  <a:pt x="2643304" y="0"/>
                </a:lnTo>
                <a:lnTo>
                  <a:pt x="2643304" y="4072316"/>
                </a:lnTo>
                <a:lnTo>
                  <a:pt x="0" y="407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465" y="617571"/>
            <a:ext cx="4068191" cy="4075601"/>
          </a:xfrm>
          <a:custGeom>
            <a:avLst/>
            <a:gdLst/>
            <a:ahLst/>
            <a:cxnLst/>
            <a:rect r="r" b="b" t="t" l="l"/>
            <a:pathLst>
              <a:path h="4075601" w="4068191">
                <a:moveTo>
                  <a:pt x="0" y="0"/>
                </a:moveTo>
                <a:lnTo>
                  <a:pt x="4068191" y="0"/>
                </a:lnTo>
                <a:lnTo>
                  <a:pt x="4068191" y="4075601"/>
                </a:lnTo>
                <a:lnTo>
                  <a:pt x="0" y="4075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8434" y="5938105"/>
            <a:ext cx="1677877" cy="6152215"/>
          </a:xfrm>
          <a:custGeom>
            <a:avLst/>
            <a:gdLst/>
            <a:ahLst/>
            <a:cxnLst/>
            <a:rect r="r" b="b" t="t" l="l"/>
            <a:pathLst>
              <a:path h="6152215" w="1677877">
                <a:moveTo>
                  <a:pt x="0" y="0"/>
                </a:moveTo>
                <a:lnTo>
                  <a:pt x="1677877" y="0"/>
                </a:lnTo>
                <a:lnTo>
                  <a:pt x="1677877" y="6152216"/>
                </a:lnTo>
                <a:lnTo>
                  <a:pt x="0" y="615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6721" y="6899223"/>
            <a:ext cx="3469651" cy="4034478"/>
          </a:xfrm>
          <a:custGeom>
            <a:avLst/>
            <a:gdLst/>
            <a:ahLst/>
            <a:cxnLst/>
            <a:rect r="r" b="b" t="t" l="l"/>
            <a:pathLst>
              <a:path h="4034478" w="3469651">
                <a:moveTo>
                  <a:pt x="0" y="0"/>
                </a:moveTo>
                <a:lnTo>
                  <a:pt x="3469651" y="0"/>
                </a:lnTo>
                <a:lnTo>
                  <a:pt x="3469651" y="4034478"/>
                </a:lnTo>
                <a:lnTo>
                  <a:pt x="0" y="4034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76372" y="9773757"/>
            <a:ext cx="4304742" cy="813988"/>
          </a:xfrm>
          <a:custGeom>
            <a:avLst/>
            <a:gdLst/>
            <a:ahLst/>
            <a:cxnLst/>
            <a:rect r="r" b="b" t="t" l="l"/>
            <a:pathLst>
              <a:path h="813988" w="4304742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6848" y="2359034"/>
            <a:ext cx="15334304" cy="4668276"/>
          </a:xfrm>
          <a:custGeom>
            <a:avLst/>
            <a:gdLst/>
            <a:ahLst/>
            <a:cxnLst/>
            <a:rect r="r" b="b" t="t" l="l"/>
            <a:pathLst>
              <a:path h="4668276" w="15334304">
                <a:moveTo>
                  <a:pt x="0" y="0"/>
                </a:moveTo>
                <a:lnTo>
                  <a:pt x="15334304" y="0"/>
                </a:lnTo>
                <a:lnTo>
                  <a:pt x="15334304" y="4668276"/>
                </a:lnTo>
                <a:lnTo>
                  <a:pt x="0" y="4668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86350" y="946926"/>
            <a:ext cx="81153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Model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2118" y="7541660"/>
            <a:ext cx="102237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aret"/>
              </a:rPr>
              <a:t>VGG with L2 achieved the highest validation accuracy for both 128x128 and 31x31 image sizes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3251" y="7448299"/>
            <a:ext cx="3469651" cy="4034478"/>
          </a:xfrm>
          <a:custGeom>
            <a:avLst/>
            <a:gdLst/>
            <a:ahLst/>
            <a:cxnLst/>
            <a:rect r="r" b="b" t="t" l="l"/>
            <a:pathLst>
              <a:path h="4034478" w="3469651">
                <a:moveTo>
                  <a:pt x="0" y="0"/>
                </a:moveTo>
                <a:lnTo>
                  <a:pt x="3469652" y="0"/>
                </a:lnTo>
                <a:lnTo>
                  <a:pt x="3469652" y="4034478"/>
                </a:lnTo>
                <a:lnTo>
                  <a:pt x="0" y="403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8096" y="6487181"/>
            <a:ext cx="1677877" cy="6152215"/>
          </a:xfrm>
          <a:custGeom>
            <a:avLst/>
            <a:gdLst/>
            <a:ahLst/>
            <a:cxnLst/>
            <a:rect r="r" b="b" t="t" l="l"/>
            <a:pathLst>
              <a:path h="6152215" w="1677877">
                <a:moveTo>
                  <a:pt x="0" y="0"/>
                </a:moveTo>
                <a:lnTo>
                  <a:pt x="1677877" y="0"/>
                </a:lnTo>
                <a:lnTo>
                  <a:pt x="1677877" y="6152216"/>
                </a:lnTo>
                <a:lnTo>
                  <a:pt x="0" y="6152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11931" y="543935"/>
            <a:ext cx="5566121" cy="4736263"/>
          </a:xfrm>
          <a:custGeom>
            <a:avLst/>
            <a:gdLst/>
            <a:ahLst/>
            <a:cxnLst/>
            <a:rect r="r" b="b" t="t" l="l"/>
            <a:pathLst>
              <a:path h="4736263" w="5566121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4427" y="933726"/>
            <a:ext cx="911914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Model Improvement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84427" y="2388396"/>
            <a:ext cx="585525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Keras Tuner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4427" y="2892010"/>
            <a:ext cx="7610868" cy="654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10 Trials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20 epochs each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Number of Convolutional Blocks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Number of Filters per Convolutional Block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Kernel Size in Convolutional Layers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Batch Normalization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Number of Dense Layers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Units in Dense Layers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Activation Function in Dense Layers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L2 Regularization in Dense Layers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Dropout Rate</a:t>
            </a:r>
          </a:p>
          <a:p>
            <a:pPr marL="619530" indent="-309765" lvl="1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Optimizer Type</a:t>
            </a:r>
          </a:p>
          <a:p>
            <a:pPr marL="619530" indent="-309765" lvl="1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DM Sans"/>
              </a:rPr>
              <a:t>Learning Rate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6713" y="8488350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0"/>
                </a:lnTo>
                <a:lnTo>
                  <a:pt x="0" y="359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0057" y="3354663"/>
            <a:ext cx="12101454" cy="4814469"/>
          </a:xfrm>
          <a:custGeom>
            <a:avLst/>
            <a:gdLst/>
            <a:ahLst/>
            <a:cxnLst/>
            <a:rect r="r" b="b" t="t" l="l"/>
            <a:pathLst>
              <a:path h="4814469" w="12101454">
                <a:moveTo>
                  <a:pt x="0" y="0"/>
                </a:moveTo>
                <a:lnTo>
                  <a:pt x="12101454" y="0"/>
                </a:lnTo>
                <a:lnTo>
                  <a:pt x="12101454" y="4814469"/>
                </a:lnTo>
                <a:lnTo>
                  <a:pt x="0" y="4814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0057" y="2074537"/>
            <a:ext cx="938860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Results from hyperparameter tuning did not achieve better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Best 128x128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00619" y="3771900"/>
            <a:ext cx="415868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2F15"/>
                </a:solidFill>
                <a:latin typeface="Garet"/>
              </a:rPr>
              <a:t>Retrained model from earlier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Evaluation on the test set yielded an accuracy of 91.8%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40574">
            <a:off x="15665521" y="8015152"/>
            <a:ext cx="3187558" cy="2486295"/>
          </a:xfrm>
          <a:custGeom>
            <a:avLst/>
            <a:gdLst/>
            <a:ahLst/>
            <a:cxnLst/>
            <a:rect r="r" b="b" t="t" l="l"/>
            <a:pathLst>
              <a:path h="2486295" w="3187558">
                <a:moveTo>
                  <a:pt x="0" y="0"/>
                </a:moveTo>
                <a:lnTo>
                  <a:pt x="3187558" y="0"/>
                </a:lnTo>
                <a:lnTo>
                  <a:pt x="3187558" y="2486296"/>
                </a:lnTo>
                <a:lnTo>
                  <a:pt x="0" y="248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975" y="518003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3190" y="2878098"/>
            <a:ext cx="7247602" cy="6898489"/>
          </a:xfrm>
          <a:custGeom>
            <a:avLst/>
            <a:gdLst/>
            <a:ahLst/>
            <a:cxnLst/>
            <a:rect r="r" b="b" t="t" l="l"/>
            <a:pathLst>
              <a:path h="6898489" w="7247602">
                <a:moveTo>
                  <a:pt x="0" y="0"/>
                </a:moveTo>
                <a:lnTo>
                  <a:pt x="7247603" y="0"/>
                </a:lnTo>
                <a:lnTo>
                  <a:pt x="7247603" y="6898488"/>
                </a:lnTo>
                <a:lnTo>
                  <a:pt x="0" y="6898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4427" y="933726"/>
            <a:ext cx="911914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Model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3190" y="2194371"/>
            <a:ext cx="585525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Best 128x128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8648" y="4055083"/>
            <a:ext cx="6706161" cy="351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DM Sans"/>
              </a:rPr>
              <a:t>Precision scores differ in different classes. Lowest being 0.81 for class 5 (Cabbage)</a:t>
            </a:r>
          </a:p>
          <a:p>
            <a:pPr>
              <a:lnSpc>
                <a:spcPts val="4017"/>
              </a:lnSpc>
            </a:pPr>
          </a:p>
          <a:p>
            <a:pPr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DM Sans"/>
              </a:rPr>
              <a:t>Recall scores are commendable</a:t>
            </a:r>
          </a:p>
          <a:p>
            <a:pPr>
              <a:lnSpc>
                <a:spcPts val="4017"/>
              </a:lnSpc>
            </a:pPr>
          </a:p>
          <a:p>
            <a:pPr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DM Sans"/>
              </a:rPr>
              <a:t>Stong f1 score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016966" y="8227710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5" y="0"/>
                </a:lnTo>
                <a:lnTo>
                  <a:pt x="2241615" y="5011742"/>
                </a:lnTo>
                <a:lnTo>
                  <a:pt x="0" y="5011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56495" y="-1772675"/>
            <a:ext cx="4227597" cy="3597300"/>
          </a:xfrm>
          <a:custGeom>
            <a:avLst/>
            <a:gdLst/>
            <a:ahLst/>
            <a:cxnLst/>
            <a:rect r="r" b="b" t="t" l="l"/>
            <a:pathLst>
              <a:path h="3597300" w="4227597">
                <a:moveTo>
                  <a:pt x="0" y="0"/>
                </a:moveTo>
                <a:lnTo>
                  <a:pt x="4227597" y="0"/>
                </a:lnTo>
                <a:lnTo>
                  <a:pt x="4227597" y="3597300"/>
                </a:lnTo>
                <a:lnTo>
                  <a:pt x="0" y="359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0057" y="3517025"/>
            <a:ext cx="11616245" cy="4624551"/>
          </a:xfrm>
          <a:custGeom>
            <a:avLst/>
            <a:gdLst/>
            <a:ahLst/>
            <a:cxnLst/>
            <a:rect r="r" b="b" t="t" l="l"/>
            <a:pathLst>
              <a:path h="4624551" w="11616245">
                <a:moveTo>
                  <a:pt x="0" y="0"/>
                </a:moveTo>
                <a:lnTo>
                  <a:pt x="11616245" y="0"/>
                </a:lnTo>
                <a:lnTo>
                  <a:pt x="11616245" y="4624550"/>
                </a:lnTo>
                <a:lnTo>
                  <a:pt x="0" y="462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0057" y="1221500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Best 31x31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00619" y="4457700"/>
            <a:ext cx="415868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2F15"/>
                </a:solidFill>
                <a:latin typeface="Garet"/>
              </a:rPr>
              <a:t>Evaluation on the test set yielded an accuracy of 88.9%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40574">
            <a:off x="15665521" y="8015152"/>
            <a:ext cx="3187558" cy="2486295"/>
          </a:xfrm>
          <a:custGeom>
            <a:avLst/>
            <a:gdLst/>
            <a:ahLst/>
            <a:cxnLst/>
            <a:rect r="r" b="b" t="t" l="l"/>
            <a:pathLst>
              <a:path h="2486295" w="3187558">
                <a:moveTo>
                  <a:pt x="0" y="0"/>
                </a:moveTo>
                <a:lnTo>
                  <a:pt x="3187558" y="0"/>
                </a:lnTo>
                <a:lnTo>
                  <a:pt x="3187558" y="2486296"/>
                </a:lnTo>
                <a:lnTo>
                  <a:pt x="0" y="248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975" y="518003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0245" y="3142402"/>
            <a:ext cx="6314386" cy="6115898"/>
          </a:xfrm>
          <a:custGeom>
            <a:avLst/>
            <a:gdLst/>
            <a:ahLst/>
            <a:cxnLst/>
            <a:rect r="r" b="b" t="t" l="l"/>
            <a:pathLst>
              <a:path h="6115898" w="6314386">
                <a:moveTo>
                  <a:pt x="0" y="0"/>
                </a:moveTo>
                <a:lnTo>
                  <a:pt x="6314385" y="0"/>
                </a:lnTo>
                <a:lnTo>
                  <a:pt x="6314385" y="6115898"/>
                </a:lnTo>
                <a:lnTo>
                  <a:pt x="0" y="6115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4427" y="933726"/>
            <a:ext cx="911914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Model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0245" y="2478673"/>
            <a:ext cx="585525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Best 31x31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1594" y="4412756"/>
            <a:ext cx="6706161" cy="402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DM Sans"/>
              </a:rPr>
              <a:t>Consistent performance with precision, recall, f1 around 0.89 to 0.90</a:t>
            </a:r>
          </a:p>
          <a:p>
            <a:pPr>
              <a:lnSpc>
                <a:spcPts val="4017"/>
              </a:lnSpc>
            </a:pPr>
          </a:p>
          <a:p>
            <a:pPr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DM Sans"/>
              </a:rPr>
              <a:t>Class 11 (Potato), low precision, possible false positives</a:t>
            </a:r>
          </a:p>
          <a:p>
            <a:pPr>
              <a:lnSpc>
                <a:spcPts val="4017"/>
              </a:lnSpc>
            </a:pPr>
          </a:p>
          <a:p>
            <a:pPr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DM Sans"/>
              </a:rPr>
              <a:t>Classes 11 and 14 (Tomato) exhibit lower f1-scores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23830" y="1028700"/>
            <a:ext cx="1711304" cy="2636463"/>
          </a:xfrm>
          <a:custGeom>
            <a:avLst/>
            <a:gdLst/>
            <a:ahLst/>
            <a:cxnLst/>
            <a:rect r="r" b="b" t="t" l="l"/>
            <a:pathLst>
              <a:path h="2636463" w="1711304">
                <a:moveTo>
                  <a:pt x="0" y="0"/>
                </a:moveTo>
                <a:lnTo>
                  <a:pt x="1711304" y="0"/>
                </a:lnTo>
                <a:lnTo>
                  <a:pt x="1711304" y="2636463"/>
                </a:lnTo>
                <a:lnTo>
                  <a:pt x="0" y="263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9154" y="2770549"/>
            <a:ext cx="1416305" cy="3166536"/>
          </a:xfrm>
          <a:custGeom>
            <a:avLst/>
            <a:gdLst/>
            <a:ahLst/>
            <a:cxnLst/>
            <a:rect r="r" b="b" t="t" l="l"/>
            <a:pathLst>
              <a:path h="3166536" w="1416305">
                <a:moveTo>
                  <a:pt x="0" y="0"/>
                </a:moveTo>
                <a:lnTo>
                  <a:pt x="1416305" y="0"/>
                </a:lnTo>
                <a:lnTo>
                  <a:pt x="1416305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5459" y="3918011"/>
            <a:ext cx="2478478" cy="2667638"/>
          </a:xfrm>
          <a:custGeom>
            <a:avLst/>
            <a:gdLst/>
            <a:ahLst/>
            <a:cxnLst/>
            <a:rect r="r" b="b" t="t" l="l"/>
            <a:pathLst>
              <a:path h="2667638" w="2478478">
                <a:moveTo>
                  <a:pt x="0" y="0"/>
                </a:moveTo>
                <a:lnTo>
                  <a:pt x="2478479" y="0"/>
                </a:lnTo>
                <a:lnTo>
                  <a:pt x="2478479" y="2667638"/>
                </a:lnTo>
                <a:lnTo>
                  <a:pt x="0" y="2667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35704" y="3494922"/>
            <a:ext cx="2659890" cy="3166536"/>
          </a:xfrm>
          <a:custGeom>
            <a:avLst/>
            <a:gdLst/>
            <a:ahLst/>
            <a:cxnLst/>
            <a:rect r="r" b="b" t="t" l="l"/>
            <a:pathLst>
              <a:path h="3166536" w="2659890">
                <a:moveTo>
                  <a:pt x="0" y="0"/>
                </a:moveTo>
                <a:lnTo>
                  <a:pt x="2659890" y="0"/>
                </a:lnTo>
                <a:lnTo>
                  <a:pt x="2659890" y="3166535"/>
                </a:lnTo>
                <a:lnTo>
                  <a:pt x="0" y="3166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7214" y="6911697"/>
            <a:ext cx="2528380" cy="2532985"/>
          </a:xfrm>
          <a:custGeom>
            <a:avLst/>
            <a:gdLst/>
            <a:ahLst/>
            <a:cxnLst/>
            <a:rect r="r" b="b" t="t" l="l"/>
            <a:pathLst>
              <a:path h="2532985" w="2528380">
                <a:moveTo>
                  <a:pt x="0" y="0"/>
                </a:moveTo>
                <a:lnTo>
                  <a:pt x="2528380" y="0"/>
                </a:lnTo>
                <a:lnTo>
                  <a:pt x="2528380" y="2532986"/>
                </a:lnTo>
                <a:lnTo>
                  <a:pt x="0" y="253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3830" y="6911697"/>
            <a:ext cx="2178367" cy="2532985"/>
          </a:xfrm>
          <a:custGeom>
            <a:avLst/>
            <a:gdLst/>
            <a:ahLst/>
            <a:cxnLst/>
            <a:rect r="r" b="b" t="t" l="l"/>
            <a:pathLst>
              <a:path h="2532985" w="2178367">
                <a:moveTo>
                  <a:pt x="0" y="0"/>
                </a:moveTo>
                <a:lnTo>
                  <a:pt x="2178367" y="0"/>
                </a:lnTo>
                <a:lnTo>
                  <a:pt x="2178367" y="2532986"/>
                </a:lnTo>
                <a:lnTo>
                  <a:pt x="0" y="253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147399" y="7533719"/>
            <a:ext cx="3039816" cy="574802"/>
          </a:xfrm>
          <a:custGeom>
            <a:avLst/>
            <a:gdLst/>
            <a:ahLst/>
            <a:cxnLst/>
            <a:rect r="r" b="b" t="t" l="l"/>
            <a:pathLst>
              <a:path h="574802" w="3039816">
                <a:moveTo>
                  <a:pt x="0" y="0"/>
                </a:moveTo>
                <a:lnTo>
                  <a:pt x="3039816" y="0"/>
                </a:lnTo>
                <a:lnTo>
                  <a:pt x="3039816" y="574801"/>
                </a:lnTo>
                <a:lnTo>
                  <a:pt x="0" y="5748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7773" y="3628272"/>
            <a:ext cx="5059131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2F15"/>
                </a:solidFill>
                <a:latin typeface="Sergio Trend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4073" y="295025"/>
            <a:ext cx="4369597" cy="3082552"/>
          </a:xfrm>
          <a:custGeom>
            <a:avLst/>
            <a:gdLst/>
            <a:ahLst/>
            <a:cxnLst/>
            <a:rect r="r" b="b" t="t" l="l"/>
            <a:pathLst>
              <a:path h="3082552" w="4369597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39318" y="-581233"/>
            <a:ext cx="3192630" cy="4200829"/>
          </a:xfrm>
          <a:custGeom>
            <a:avLst/>
            <a:gdLst/>
            <a:ahLst/>
            <a:cxnLst/>
            <a:rect r="r" b="b" t="t" l="l"/>
            <a:pathLst>
              <a:path h="4200829" w="3192630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2724" y="3619596"/>
            <a:ext cx="14582551" cy="4801354"/>
          </a:xfrm>
          <a:custGeom>
            <a:avLst/>
            <a:gdLst/>
            <a:ahLst/>
            <a:cxnLst/>
            <a:rect r="r" b="b" t="t" l="l"/>
            <a:pathLst>
              <a:path h="4801354" w="14582551">
                <a:moveTo>
                  <a:pt x="0" y="0"/>
                </a:moveTo>
                <a:lnTo>
                  <a:pt x="14582552" y="0"/>
                </a:lnTo>
                <a:lnTo>
                  <a:pt x="14582552" y="4801354"/>
                </a:lnTo>
                <a:lnTo>
                  <a:pt x="0" y="4801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14425"/>
            <a:ext cx="1039112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Number of samples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9703" y="-444031"/>
            <a:ext cx="4369597" cy="3082552"/>
          </a:xfrm>
          <a:custGeom>
            <a:avLst/>
            <a:gdLst/>
            <a:ahLst/>
            <a:cxnLst/>
            <a:rect r="r" b="b" t="t" l="l"/>
            <a:pathLst>
              <a:path h="3082552" w="4369597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139318" y="-581233"/>
            <a:ext cx="3192630" cy="4200829"/>
          </a:xfrm>
          <a:custGeom>
            <a:avLst/>
            <a:gdLst/>
            <a:ahLst/>
            <a:cxnLst/>
            <a:rect r="r" b="b" t="t" l="l"/>
            <a:pathLst>
              <a:path h="4200829" w="3192630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49670"/>
            <a:ext cx="7267964" cy="7346812"/>
          </a:xfrm>
          <a:custGeom>
            <a:avLst/>
            <a:gdLst/>
            <a:ahLst/>
            <a:cxnLst/>
            <a:rect r="r" b="b" t="t" l="l"/>
            <a:pathLst>
              <a:path h="7346812" w="7267964">
                <a:moveTo>
                  <a:pt x="0" y="0"/>
                </a:moveTo>
                <a:lnTo>
                  <a:pt x="7267964" y="0"/>
                </a:lnTo>
                <a:lnTo>
                  <a:pt x="7267964" y="7346812"/>
                </a:lnTo>
                <a:lnTo>
                  <a:pt x="0" y="7346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11025" y="3776382"/>
            <a:ext cx="5481918" cy="5481918"/>
          </a:xfrm>
          <a:custGeom>
            <a:avLst/>
            <a:gdLst/>
            <a:ahLst/>
            <a:cxnLst/>
            <a:rect r="r" b="b" t="t" l="l"/>
            <a:pathLst>
              <a:path h="5481918" w="5481918">
                <a:moveTo>
                  <a:pt x="0" y="0"/>
                </a:moveTo>
                <a:lnTo>
                  <a:pt x="5481918" y="0"/>
                </a:lnTo>
                <a:lnTo>
                  <a:pt x="5481918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14425"/>
            <a:ext cx="1039112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Visualize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7280" y="2724246"/>
            <a:ext cx="818797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Image averaging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450" y="3711078"/>
            <a:ext cx="7042596" cy="5336738"/>
            <a:chOff x="0" y="0"/>
            <a:chExt cx="2800346" cy="2122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0346" cy="2122046"/>
            </a:xfrm>
            <a:custGeom>
              <a:avLst/>
              <a:gdLst/>
              <a:ahLst/>
              <a:cxnLst/>
              <a:rect r="r" b="b" t="t" l="l"/>
              <a:pathLst>
                <a:path h="2122046" w="2800346">
                  <a:moveTo>
                    <a:pt x="2675886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1997586"/>
                  </a:lnTo>
                  <a:cubicBezTo>
                    <a:pt x="2800346" y="2066166"/>
                    <a:pt x="2744466" y="2122046"/>
                    <a:pt x="2675886" y="212204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51954" y="3711078"/>
            <a:ext cx="7042596" cy="5336738"/>
            <a:chOff x="0" y="0"/>
            <a:chExt cx="2800346" cy="2122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0346" cy="2122046"/>
            </a:xfrm>
            <a:custGeom>
              <a:avLst/>
              <a:gdLst/>
              <a:ahLst/>
              <a:cxnLst/>
              <a:rect r="r" b="b" t="t" l="l"/>
              <a:pathLst>
                <a:path h="2122046" w="2800346">
                  <a:moveTo>
                    <a:pt x="2675886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1997586"/>
                  </a:lnTo>
                  <a:cubicBezTo>
                    <a:pt x="2800346" y="2066166"/>
                    <a:pt x="2744466" y="2122046"/>
                    <a:pt x="2675886" y="212204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77520" y="1812005"/>
            <a:ext cx="1113296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2F15"/>
                </a:solidFill>
                <a:latin typeface="Sergio Trendy"/>
              </a:rPr>
              <a:t>Data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9941" y="4839423"/>
            <a:ext cx="5489614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2F15"/>
                </a:solidFill>
                <a:latin typeface="Garet"/>
              </a:rPr>
              <a:t>Using SMOTE to oversample images to fix class imbalance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83039" y="-1157757"/>
            <a:ext cx="2838419" cy="4372914"/>
          </a:xfrm>
          <a:custGeom>
            <a:avLst/>
            <a:gdLst/>
            <a:ahLst/>
            <a:cxnLst/>
            <a:rect r="r" b="b" t="t" l="l"/>
            <a:pathLst>
              <a:path h="4372914" w="2838419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74430">
            <a:off x="-897428" y="2228596"/>
            <a:ext cx="4059661" cy="3166536"/>
          </a:xfrm>
          <a:custGeom>
            <a:avLst/>
            <a:gdLst/>
            <a:ahLst/>
            <a:cxnLst/>
            <a:rect r="r" b="b" t="t" l="l"/>
            <a:pathLst>
              <a:path h="3166536" w="4059661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10487" y="7971399"/>
            <a:ext cx="3313850" cy="2741457"/>
          </a:xfrm>
          <a:custGeom>
            <a:avLst/>
            <a:gdLst/>
            <a:ahLst/>
            <a:cxnLst/>
            <a:rect r="r" b="b" t="t" l="l"/>
            <a:pathLst>
              <a:path h="2741457" w="3313850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23956" y="6066776"/>
            <a:ext cx="4284003" cy="5100003"/>
          </a:xfrm>
          <a:custGeom>
            <a:avLst/>
            <a:gdLst/>
            <a:ahLst/>
            <a:cxnLst/>
            <a:rect r="r" b="b" t="t" l="l"/>
            <a:pathLst>
              <a:path h="5100003" w="4284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57688" y="4909489"/>
            <a:ext cx="5231127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2F15"/>
                </a:solidFill>
                <a:latin typeface="Garet"/>
              </a:rPr>
              <a:t>Using Under Sampling to fix class imbalance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3090" y="739598"/>
            <a:ext cx="1438753" cy="5105251"/>
          </a:xfrm>
          <a:custGeom>
            <a:avLst/>
            <a:gdLst/>
            <a:ahLst/>
            <a:cxnLst/>
            <a:rect r="r" b="b" t="t" l="l"/>
            <a:pathLst>
              <a:path h="5105251" w="1438753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805" y="6533331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61329"/>
            <a:ext cx="1234871" cy="5567040"/>
          </a:xfrm>
          <a:custGeom>
            <a:avLst/>
            <a:gdLst/>
            <a:ahLst/>
            <a:cxnLst/>
            <a:rect r="r" b="b" t="t" l="l"/>
            <a:pathLst>
              <a:path h="5567040" w="1234871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56614" y="-2616493"/>
            <a:ext cx="2269600" cy="3259217"/>
          </a:xfrm>
          <a:custGeom>
            <a:avLst/>
            <a:gdLst/>
            <a:ahLst/>
            <a:cxnLst/>
            <a:rect r="r" b="b" t="t" l="l"/>
            <a:pathLst>
              <a:path h="3259217" w="2269600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744380"/>
            <a:ext cx="2917562" cy="4494843"/>
          </a:xfrm>
          <a:custGeom>
            <a:avLst/>
            <a:gdLst/>
            <a:ahLst/>
            <a:cxnLst/>
            <a:rect r="r" b="b" t="t" l="l"/>
            <a:pathLst>
              <a:path h="4494843" w="2917562">
                <a:moveTo>
                  <a:pt x="0" y="0"/>
                </a:moveTo>
                <a:lnTo>
                  <a:pt x="2917562" y="0"/>
                </a:lnTo>
                <a:lnTo>
                  <a:pt x="2917562" y="4494844"/>
                </a:lnTo>
                <a:lnTo>
                  <a:pt x="0" y="449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4764" y="4581525"/>
            <a:ext cx="429943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2F15"/>
                </a:solidFill>
                <a:latin typeface="Sergio Trendy"/>
              </a:rPr>
              <a:t>Data Augmentation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817203" y="6533331"/>
            <a:ext cx="3215008" cy="3844032"/>
          </a:xfrm>
          <a:custGeom>
            <a:avLst/>
            <a:gdLst/>
            <a:ahLst/>
            <a:cxnLst/>
            <a:rect r="r" b="b" t="t" l="l"/>
            <a:pathLst>
              <a:path h="3844032" w="3215008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853235" y="632078"/>
            <a:ext cx="7767139" cy="9022844"/>
            <a:chOff x="0" y="0"/>
            <a:chExt cx="10356186" cy="1203045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356186" cy="12030459"/>
              <a:chOff x="0" y="0"/>
              <a:chExt cx="1660292" cy="19287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60292" cy="1928710"/>
              </a:xfrm>
              <a:custGeom>
                <a:avLst/>
                <a:gdLst/>
                <a:ahLst/>
                <a:cxnLst/>
                <a:rect r="r" b="b" t="t" l="l"/>
                <a:pathLst>
                  <a:path h="1928710" w="1660292">
                    <a:moveTo>
                      <a:pt x="1535832" y="1928710"/>
                    </a:moveTo>
                    <a:lnTo>
                      <a:pt x="124460" y="1928710"/>
                    </a:lnTo>
                    <a:cubicBezTo>
                      <a:pt x="55880" y="1928710"/>
                      <a:pt x="0" y="1872830"/>
                      <a:pt x="0" y="180425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5832" y="0"/>
                    </a:lnTo>
                    <a:cubicBezTo>
                      <a:pt x="1604412" y="0"/>
                      <a:pt x="1660292" y="55880"/>
                      <a:pt x="1660292" y="124460"/>
                    </a:cubicBezTo>
                    <a:lnTo>
                      <a:pt x="1660292" y="1804250"/>
                    </a:lnTo>
                    <a:cubicBezTo>
                      <a:pt x="1660292" y="1872830"/>
                      <a:pt x="1604412" y="1928710"/>
                      <a:pt x="1535832" y="192871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7313" y="757430"/>
              <a:ext cx="8521559" cy="1051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Rotation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Objects may not be exactly upright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Width Shift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Objects are not always centred, this simulates the left-right shift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Height Shift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Objects are not always centred, this simulates up-down shift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Zoom Range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Objects may be taken from different distances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Horizontal Flip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Images may be inverted.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Vertical Flip</a:t>
              </a: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Images may be flipped.</a:t>
              </a:r>
            </a:p>
            <a:p>
              <a:pPr>
                <a:lnSpc>
                  <a:spcPts val="2760"/>
                </a:lnSpc>
              </a:pPr>
            </a:p>
            <a:p>
              <a:pPr>
                <a:lnSpc>
                  <a:spcPts val="2760"/>
                </a:lnSpc>
              </a:pPr>
              <a:r>
                <a:rPr lang="en-US" sz="2300">
                  <a:solidFill>
                    <a:srgbClr val="002F15"/>
                  </a:solidFill>
                  <a:latin typeface="Garet Bold"/>
                </a:rPr>
                <a:t>Brightness Range</a:t>
              </a:r>
            </a:p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2F15"/>
                  </a:solidFill>
                  <a:latin typeface="Garet"/>
                </a:rPr>
                <a:t>Vegetables may be dimly lit.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620" y="3858699"/>
            <a:ext cx="384795" cy="38479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563764" y="105678"/>
            <a:ext cx="2121084" cy="4320727"/>
          </a:xfrm>
          <a:custGeom>
            <a:avLst/>
            <a:gdLst/>
            <a:ahLst/>
            <a:cxnLst/>
            <a:rect r="r" b="b" t="t" l="l"/>
            <a:pathLst>
              <a:path h="4320727" w="2121084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36094" y="4225587"/>
            <a:ext cx="5199820" cy="4150402"/>
          </a:xfrm>
          <a:custGeom>
            <a:avLst/>
            <a:gdLst/>
            <a:ahLst/>
            <a:cxnLst/>
            <a:rect r="r" b="b" t="t" l="l"/>
            <a:pathLst>
              <a:path h="4150402" w="5199820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4848" y="-999596"/>
            <a:ext cx="1234871" cy="5567040"/>
          </a:xfrm>
          <a:custGeom>
            <a:avLst/>
            <a:gdLst/>
            <a:ahLst/>
            <a:cxnLst/>
            <a:rect r="r" b="b" t="t" l="l"/>
            <a:pathLst>
              <a:path h="5567040" w="1234871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582437" y="2266042"/>
          <a:ext cx="15175421" cy="6763410"/>
        </p:xfrm>
        <a:graphic>
          <a:graphicData uri="http://schemas.openxmlformats.org/drawingml/2006/table">
            <a:tbl>
              <a:tblPr/>
              <a:tblGrid>
                <a:gridCol w="5058474"/>
                <a:gridCol w="5058474"/>
                <a:gridCol w="5058474"/>
              </a:tblGrid>
              <a:tr h="83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Sergio Trendy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4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Sergio Trendy"/>
                        </a:rPr>
                        <a:t>Adam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4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Sergio Trendy"/>
                        </a:rPr>
                        <a:t>SGD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471"/>
                    </a:solidFill>
                  </a:tcPr>
                </a:tc>
              </a:tr>
              <a:tr h="1186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Garet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Garet"/>
                        </a:rPr>
                        <a:t>Faster due to adaptive learning rates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2F15"/>
                          </a:solidFill>
                          <a:latin typeface="Garet"/>
                        </a:rPr>
                        <a:t>May be slower without proper 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</a:tr>
              <a:tr h="1186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Gradient Clipping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Utilizes coordinate-wise gradient clipping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May not inherently have gradient clipping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</a:tr>
              <a:tr h="1186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Learning Rate Adjustment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Adjusts learning rates individually for weights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Typically requires manual tuning of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</a:tr>
              <a:tr h="1186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Advantageous for NLP and some applications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Often preferred for image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</a:tr>
              <a:tr h="1186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Performance in Image Classification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May not be the preferred choice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Garet"/>
                        </a:rPr>
                        <a:t>Recognized for superior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6C4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D4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54847" y="790649"/>
            <a:ext cx="8115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2F15"/>
                </a:solidFill>
                <a:latin typeface="Sergio Trendy"/>
              </a:rPr>
              <a:t>Adam vs SGD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1434"/>
            <a:ext cx="7262413" cy="2885403"/>
          </a:xfrm>
          <a:custGeom>
            <a:avLst/>
            <a:gdLst/>
            <a:ahLst/>
            <a:cxnLst/>
            <a:rect r="r" b="b" t="t" l="l"/>
            <a:pathLst>
              <a:path h="2885403" w="7262413">
                <a:moveTo>
                  <a:pt x="0" y="0"/>
                </a:moveTo>
                <a:lnTo>
                  <a:pt x="7262413" y="0"/>
                </a:lnTo>
                <a:lnTo>
                  <a:pt x="7262413" y="2885403"/>
                </a:lnTo>
                <a:lnTo>
                  <a:pt x="0" y="288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2268" y="6595375"/>
            <a:ext cx="64352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Regularization, Data augmentation, Reviewing model architecture to address overfitting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loss increased just after 3 epochs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20183" y="2710535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88090" y="-1147767"/>
            <a:ext cx="5199820" cy="4150402"/>
          </a:xfrm>
          <a:custGeom>
            <a:avLst/>
            <a:gdLst/>
            <a:ahLst/>
            <a:cxnLst/>
            <a:rect r="r" b="b" t="t" l="l"/>
            <a:pathLst>
              <a:path h="4150402" w="5199820">
                <a:moveTo>
                  <a:pt x="0" y="0"/>
                </a:moveTo>
                <a:lnTo>
                  <a:pt x="5199820" y="0"/>
                </a:lnTo>
                <a:lnTo>
                  <a:pt x="5199820" y="4150402"/>
                </a:lnTo>
                <a:lnTo>
                  <a:pt x="0" y="415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82624" y="7322629"/>
            <a:ext cx="3765248" cy="4482438"/>
          </a:xfrm>
          <a:custGeom>
            <a:avLst/>
            <a:gdLst/>
            <a:ahLst/>
            <a:cxnLst/>
            <a:rect r="r" b="b" t="t" l="l"/>
            <a:pathLst>
              <a:path h="4482438" w="376524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4441" y="3381434"/>
            <a:ext cx="7267304" cy="2885403"/>
          </a:xfrm>
          <a:custGeom>
            <a:avLst/>
            <a:gdLst/>
            <a:ahLst/>
            <a:cxnLst/>
            <a:rect r="r" b="b" t="t" l="l"/>
            <a:pathLst>
              <a:path h="2885403" w="7267304">
                <a:moveTo>
                  <a:pt x="0" y="0"/>
                </a:moveTo>
                <a:lnTo>
                  <a:pt x="7267304" y="0"/>
                </a:lnTo>
                <a:lnTo>
                  <a:pt x="7267304" y="2885403"/>
                </a:lnTo>
                <a:lnTo>
                  <a:pt x="0" y="288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1207060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Base Model (oversampled)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1997" y="2710535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0454" y="6595375"/>
            <a:ext cx="643527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Regularization, Data augmentation, Reviewing model architecture to address overfitting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Performs way better than 128x128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796" y="6312652"/>
            <a:ext cx="6435278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Regularization, Data augmentation, Reviewing model architecture to address overfitting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loss increased just after 5 epochs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Achieved similar results with oversampled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00000">
            <a:off x="16138492" y="-431334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6" y="0"/>
                </a:lnTo>
                <a:lnTo>
                  <a:pt x="2241616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44082" y="8615526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307" y="3246743"/>
            <a:ext cx="7068256" cy="2802602"/>
          </a:xfrm>
          <a:custGeom>
            <a:avLst/>
            <a:gdLst/>
            <a:ahLst/>
            <a:cxnLst/>
            <a:rect r="r" b="b" t="t" l="l"/>
            <a:pathLst>
              <a:path h="2802602" w="7068256">
                <a:moveTo>
                  <a:pt x="0" y="0"/>
                </a:moveTo>
                <a:lnTo>
                  <a:pt x="7068256" y="0"/>
                </a:lnTo>
                <a:lnTo>
                  <a:pt x="7068256" y="2802602"/>
                </a:lnTo>
                <a:lnTo>
                  <a:pt x="0" y="2802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0549" y="3295070"/>
            <a:ext cx="6806144" cy="2705947"/>
          </a:xfrm>
          <a:custGeom>
            <a:avLst/>
            <a:gdLst/>
            <a:ahLst/>
            <a:cxnLst/>
            <a:rect r="r" b="b" t="t" l="l"/>
            <a:pathLst>
              <a:path h="2705947" w="6806144">
                <a:moveTo>
                  <a:pt x="0" y="0"/>
                </a:moveTo>
                <a:lnTo>
                  <a:pt x="6806144" y="0"/>
                </a:lnTo>
                <a:lnTo>
                  <a:pt x="6806144" y="2705947"/>
                </a:lnTo>
                <a:lnTo>
                  <a:pt x="0" y="2705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85711" y="2427811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31x31 image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057" y="929275"/>
            <a:ext cx="134922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Base Model (undersampled)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7525" y="2427811"/>
            <a:ext cx="48158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2F15"/>
                </a:solidFill>
                <a:latin typeface="Garet Bold"/>
              </a:rPr>
              <a:t>128x128 image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5982" y="6312652"/>
            <a:ext cx="6435278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Regularization, Data augmentation, Reviewing model architecture to address overfitting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Performs way better than 128x128</a:t>
            </a:r>
          </a:p>
          <a:p>
            <a:pPr>
              <a:lnSpc>
                <a:spcPts val="2793"/>
              </a:lnSpc>
            </a:pPr>
          </a:p>
          <a:p>
            <a:pPr marL="502620" indent="-251310" lvl="1">
              <a:lnSpc>
                <a:spcPts val="2793"/>
              </a:lnSpc>
              <a:spcBef>
                <a:spcPct val="0"/>
              </a:spcBef>
              <a:buFont typeface="Arial"/>
              <a:buChar char="•"/>
            </a:pPr>
            <a:r>
              <a:rPr lang="en-US" sz="2328">
                <a:solidFill>
                  <a:srgbClr val="002F15"/>
                </a:solidFill>
                <a:latin typeface="Garet"/>
              </a:rPr>
              <a:t>Validation accuracy is lower here than with oversampled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DAF1EBLzeNU</dc:identifier>
  <dcterms:modified xsi:type="dcterms:W3CDTF">2011-08-01T06:04:30Z</dcterms:modified>
  <cp:revision>1</cp:revision>
  <dc:title>Image classifica</dc:title>
</cp:coreProperties>
</file>